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60" r:id="rId5"/>
    <p:sldId id="262"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8" autoAdjust="0"/>
    <p:restoredTop sz="94630" autoAdjust="0"/>
  </p:normalViewPr>
  <p:slideViewPr>
    <p:cSldViewPr>
      <p:cViewPr varScale="1">
        <p:scale>
          <a:sx n="86" d="100"/>
          <a:sy n="86" d="100"/>
        </p:scale>
        <p:origin x="-37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16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5ECE8-DD3E-4D9A-A0BA-9102466F5E92}" type="datetimeFigureOut">
              <a:rPr lang="en-US" smtClean="0"/>
              <a:t>6/7/2023</a:t>
            </a:fld>
            <a:endParaRPr lang="en-US"/>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AFB1D-2602-4143-85A2-D775ED962EF0}" type="slidenum">
              <a:rPr lang="en-US" smtClean="0"/>
              <a:t>‹#›</a:t>
            </a:fld>
            <a:endParaRPr lang="en-US"/>
          </a:p>
        </p:txBody>
      </p:sp>
    </p:spTree>
    <p:extLst>
      <p:ext uri="{BB962C8B-B14F-4D97-AF65-F5344CB8AC3E}">
        <p14:creationId xmlns:p14="http://schemas.microsoft.com/office/powerpoint/2010/main" val="372904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C0DAFB1D-2602-4143-85A2-D775ED962EF0}" type="slidenum">
              <a:rPr lang="en-US" smtClean="0"/>
              <a:t>1</a:t>
            </a:fld>
            <a:endParaRPr lang="en-US"/>
          </a:p>
        </p:txBody>
      </p:sp>
    </p:spTree>
    <p:extLst>
      <p:ext uri="{BB962C8B-B14F-4D97-AF65-F5344CB8AC3E}">
        <p14:creationId xmlns:p14="http://schemas.microsoft.com/office/powerpoint/2010/main" val="71637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FDD00B7B-E669-47F9-88EA-3E46759FDABB}" type="datetimeFigureOut">
              <a:rPr lang="en-US" smtClean="0"/>
              <a:t>6/7/2023</a:t>
            </a:fld>
            <a:endParaRPr lang="en-US"/>
          </a:p>
        </p:txBody>
      </p:sp>
      <p:sp>
        <p:nvSpPr>
          <p:cNvPr id="8" name="Slide Number Placeholder 7"/>
          <p:cNvSpPr>
            <a:spLocks noGrp="1"/>
          </p:cNvSpPr>
          <p:nvPr>
            <p:ph type="sldNum" sz="quarter" idx="11"/>
          </p:nvPr>
        </p:nvSpPr>
        <p:spPr/>
        <p:txBody>
          <a:bodyPr/>
          <a:lstStyle/>
          <a:p>
            <a:fld id="{4C844417-BF6D-4CDB-A444-34AB0C45D5A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DD00B7B-E669-47F9-88EA-3E46759FDABB}"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DD00B7B-E669-47F9-88EA-3E46759FDABB}"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DD00B7B-E669-47F9-88EA-3E46759FDABB}"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l-GR" smtClean="0"/>
              <a:t>Στυλ κύριου τίτλου</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DD00B7B-E669-47F9-88EA-3E46759FDABB}" type="datetimeFigureOut">
              <a:rPr lang="en-US" smtClean="0"/>
              <a:t>6/7/2023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D00B7B-E669-47F9-88EA-3E46759FDABB}"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44417-BF6D-4CDB-A444-34AB0C45D5A0}"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l-GR" smtClean="0"/>
              <a:t>Στυλ κύριου τίτλου</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FDD00B7B-E669-47F9-88EA-3E46759FDABB}" type="datetimeFigureOut">
              <a:rPr lang="en-US" smtClean="0"/>
              <a:t>6/7/2023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44417-BF6D-4CDB-A444-34AB0C45D5A0}"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l-GR" smtClean="0"/>
              <a:t>Στυλ κύριου τίτλου</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DD00B7B-E669-47F9-88EA-3E46759FDABB}" type="datetimeFigureOut">
              <a:rPr lang="en-US" smtClean="0"/>
              <a:t>6/7/2023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00B7B-E669-47F9-88EA-3E46759FDABB}" type="datetimeFigureOut">
              <a:rPr lang="en-US" smtClean="0"/>
              <a:t>6/7/2023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l-GR" smtClean="0"/>
              <a:t>Στυλ κύριου τίτλου</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DD00B7B-E669-47F9-88EA-3E46759FDABB}"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l-GR" smtClean="0"/>
              <a:t>Στυλ κύριου τίτλου</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DD00B7B-E669-47F9-88EA-3E46759FDABB}" type="datetimeFigureOut">
              <a:rPr lang="en-US" smtClean="0"/>
              <a:t>6/7/2023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44417-BF6D-4CDB-A444-34AB0C45D5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FDD00B7B-E669-47F9-88EA-3E46759FDABB}" type="datetimeFigureOut">
              <a:rPr lang="en-US" smtClean="0"/>
              <a:t>6/7/2023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C844417-BF6D-4CDB-A444-34AB0C45D5A0}"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Τίτλος 8"/>
          <p:cNvSpPr>
            <a:spLocks noGrp="1"/>
          </p:cNvSpPr>
          <p:nvPr>
            <p:ph type="title"/>
          </p:nvPr>
        </p:nvSpPr>
        <p:spPr>
          <a:xfrm>
            <a:off x="179512" y="1124744"/>
            <a:ext cx="3685824" cy="5256584"/>
          </a:xfrm>
        </p:spPr>
        <p:txBody>
          <a:bodyPr>
            <a:noAutofit/>
          </a:bodyPr>
          <a:lstStyle/>
          <a:p>
            <a:r>
              <a:rPr lang="el-GR" sz="2400" dirty="0">
                <a:solidFill>
                  <a:srgbClr val="FF8600"/>
                </a:solidFill>
                <a:latin typeface="Times New Roman" pitchFamily="18" charset="0"/>
                <a:cs typeface="Times New Roman" pitchFamily="18" charset="0"/>
              </a:rPr>
              <a:t>Πανελλήνιο Δίκτυο για το Θέατρο στην </a:t>
            </a:r>
            <a:r>
              <a:rPr lang="el-GR" sz="2400" dirty="0" smtClean="0">
                <a:solidFill>
                  <a:srgbClr val="FF8600"/>
                </a:solidFill>
                <a:latin typeface="Times New Roman" pitchFamily="18" charset="0"/>
                <a:cs typeface="Times New Roman" pitchFamily="18" charset="0"/>
              </a:rPr>
              <a:t>Εκπαίδευση,</a:t>
            </a: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Κι αν ήσουν εσύ</a:t>
            </a:r>
            <a:r>
              <a:rPr lang="el-GR" sz="2400" dirty="0" smtClean="0">
                <a:solidFill>
                  <a:srgbClr val="FF8600"/>
                </a:solidFill>
                <a:latin typeface="Times New Roman" pitchFamily="18" charset="0"/>
                <a:cs typeface="Times New Roman" pitchFamily="18" charset="0"/>
              </a:rPr>
              <a:t>;</a:t>
            </a:r>
            <a:r>
              <a:rPr lang="el-GR" sz="2400" dirty="0" smtClean="0">
                <a:solidFill>
                  <a:srgbClr val="FF8600"/>
                </a:solidFill>
                <a:latin typeface="Times New Roman" pitchFamily="18" charset="0"/>
                <a:cs typeface="Times New Roman" pitchFamily="18" charset="0"/>
              </a:rPr>
              <a:t/>
            </a:r>
            <a:br>
              <a:rPr lang="el-GR" sz="2400" dirty="0" smtClean="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smtClean="0">
                <a:solidFill>
                  <a:srgbClr val="FF8600"/>
                </a:solidFill>
                <a:latin typeface="Times New Roman" pitchFamily="18" charset="0"/>
                <a:cs typeface="Times New Roman" pitchFamily="18" charset="0"/>
              </a:rPr>
              <a:t/>
            </a:r>
            <a:br>
              <a:rPr lang="el-GR" sz="2400" dirty="0" smtClean="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3200" i="1" dirty="0" smtClean="0">
                <a:solidFill>
                  <a:srgbClr val="FF8600"/>
                </a:solidFill>
                <a:latin typeface="Times New Roman" pitchFamily="18" charset="0"/>
                <a:cs typeface="Times New Roman" pitchFamily="18" charset="0"/>
              </a:rPr>
              <a:t>Η ολοκλήρωση </a:t>
            </a:r>
            <a:br>
              <a:rPr lang="el-GR" sz="3200" i="1" dirty="0" smtClean="0">
                <a:solidFill>
                  <a:srgbClr val="FF8600"/>
                </a:solidFill>
                <a:latin typeface="Times New Roman" pitchFamily="18" charset="0"/>
                <a:cs typeface="Times New Roman" pitchFamily="18" charset="0"/>
              </a:rPr>
            </a:br>
            <a:r>
              <a:rPr lang="el-GR" sz="3200" i="1" dirty="0" smtClean="0">
                <a:solidFill>
                  <a:srgbClr val="FF8600"/>
                </a:solidFill>
                <a:latin typeface="Times New Roman" pitchFamily="18" charset="0"/>
                <a:cs typeface="Times New Roman" pitchFamily="18" charset="0"/>
              </a:rPr>
              <a:t>του </a:t>
            </a:r>
            <a:r>
              <a:rPr lang="el-GR" sz="3200" i="1" dirty="0" err="1" smtClean="0">
                <a:solidFill>
                  <a:srgbClr val="FF8600"/>
                </a:solidFill>
                <a:latin typeface="Times New Roman" pitchFamily="18" charset="0"/>
                <a:cs typeface="Times New Roman" pitchFamily="18" charset="0"/>
              </a:rPr>
              <a:t>πρότζεκτ</a:t>
            </a: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smtClean="0">
                <a:solidFill>
                  <a:srgbClr val="FF8600"/>
                </a:solidFill>
                <a:latin typeface="Times New Roman" pitchFamily="18" charset="0"/>
                <a:cs typeface="Times New Roman" pitchFamily="18" charset="0"/>
              </a:rPr>
              <a:t/>
            </a:r>
            <a:br>
              <a:rPr lang="el-GR" sz="2400" dirty="0" smtClean="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Κωνσταντίνα </a:t>
            </a:r>
            <a:r>
              <a:rPr lang="el-GR" sz="2400" dirty="0" smtClean="0">
                <a:solidFill>
                  <a:srgbClr val="FF8600"/>
                </a:solidFill>
                <a:latin typeface="Times New Roman" pitchFamily="18" charset="0"/>
                <a:cs typeface="Times New Roman" pitchFamily="18" charset="0"/>
              </a:rPr>
              <a:t>Μούρτου</a:t>
            </a:r>
            <a:br>
              <a:rPr lang="el-GR" sz="2400" dirty="0" smtClean="0">
                <a:solidFill>
                  <a:srgbClr val="FF8600"/>
                </a:solidFill>
                <a:latin typeface="Times New Roman" pitchFamily="18" charset="0"/>
                <a:cs typeface="Times New Roman" pitchFamily="18" charset="0"/>
              </a:rPr>
            </a:br>
            <a:r>
              <a:rPr lang="el-GR" sz="2400" dirty="0">
                <a:solidFill>
                  <a:srgbClr val="FF8600"/>
                </a:solidFill>
                <a:latin typeface="Times New Roman" pitchFamily="18" charset="0"/>
                <a:cs typeface="Times New Roman" pitchFamily="18" charset="0"/>
              </a:rPr>
              <a:t/>
            </a:r>
            <a:br>
              <a:rPr lang="el-GR" sz="2400" dirty="0">
                <a:solidFill>
                  <a:srgbClr val="FF8600"/>
                </a:solidFill>
                <a:latin typeface="Times New Roman" pitchFamily="18" charset="0"/>
                <a:cs typeface="Times New Roman" pitchFamily="18" charset="0"/>
              </a:rPr>
            </a:br>
            <a:r>
              <a:rPr lang="el-GR" sz="2400" dirty="0" smtClean="0">
                <a:solidFill>
                  <a:srgbClr val="FF8600"/>
                </a:solidFill>
                <a:latin typeface="Times New Roman" pitchFamily="18" charset="0"/>
                <a:cs typeface="Times New Roman" pitchFamily="18" charset="0"/>
              </a:rPr>
              <a:t>12</a:t>
            </a:r>
            <a:r>
              <a:rPr lang="el-GR" sz="2400" dirty="0" smtClean="0">
                <a:solidFill>
                  <a:srgbClr val="FF8600"/>
                </a:solidFill>
                <a:latin typeface="Times New Roman" pitchFamily="18" charset="0"/>
                <a:cs typeface="Times New Roman" pitchFamily="18" charset="0"/>
              </a:rPr>
              <a:t>/06/2023</a:t>
            </a:r>
            <a:endParaRPr lang="en-US" sz="2400" dirty="0"/>
          </a:p>
        </p:txBody>
      </p:sp>
      <p:pic>
        <p:nvPicPr>
          <p:cNvPr id="12" name="Θέση περιεχομένου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20368" y="2636838"/>
            <a:ext cx="4704621" cy="3528466"/>
          </a:xfrm>
        </p:spPr>
      </p:pic>
    </p:spTree>
    <p:extLst>
      <p:ext uri="{BB962C8B-B14F-4D97-AF65-F5344CB8AC3E}">
        <p14:creationId xmlns:p14="http://schemas.microsoft.com/office/powerpoint/2010/main" val="4250977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0"/>
            <a:ext cx="3613816" cy="6858000"/>
          </a:xfrm>
        </p:spPr>
        <p:txBody>
          <a:bodyPr>
            <a:normAutofit/>
          </a:bodyPr>
          <a:lstStyle/>
          <a:p>
            <a:pPr>
              <a:lnSpc>
                <a:spcPct val="150000"/>
              </a:lnSpc>
            </a:pPr>
            <a:r>
              <a:rPr lang="el-GR" sz="2000" dirty="0" smtClean="0">
                <a:latin typeface="Times New Roman" pitchFamily="18" charset="0"/>
                <a:cs typeface="Times New Roman" pitchFamily="18" charset="0"/>
              </a:rPr>
              <a:t/>
            </a:r>
            <a:br>
              <a:rPr lang="el-GR"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0" y="0"/>
            <a:ext cx="8460432" cy="6741368"/>
          </a:xfrm>
        </p:spPr>
        <p:txBody>
          <a:bodyPr>
            <a:normAutofit/>
          </a:bodyPr>
          <a:lstStyle/>
          <a:p>
            <a:pPr marL="45720" indent="0">
              <a:buNone/>
            </a:pPr>
            <a:r>
              <a:rPr lang="el-GR" sz="3200" b="1" dirty="0">
                <a:solidFill>
                  <a:srgbClr val="FF8600"/>
                </a:solidFill>
                <a:latin typeface="Times New Roman" pitchFamily="18" charset="0"/>
                <a:ea typeface="+mj-ea"/>
                <a:cs typeface="Times New Roman" pitchFamily="18" charset="0"/>
              </a:rPr>
              <a:t>Εθνικότητά μου είναι ο άνεμος, </a:t>
            </a:r>
            <a:endParaRPr lang="el-GR" sz="3200" b="1" dirty="0" smtClean="0">
              <a:solidFill>
                <a:srgbClr val="FF8600"/>
              </a:solidFill>
              <a:latin typeface="Times New Roman" pitchFamily="18" charset="0"/>
              <a:ea typeface="+mj-ea"/>
              <a:cs typeface="Times New Roman" pitchFamily="18" charset="0"/>
            </a:endParaRPr>
          </a:p>
          <a:p>
            <a:pPr marL="45720" indent="0">
              <a:buNone/>
            </a:pPr>
            <a:endParaRPr lang="el-GR" sz="3200" b="1" dirty="0">
              <a:solidFill>
                <a:srgbClr val="FF8600"/>
              </a:solidFill>
              <a:latin typeface="Times New Roman" pitchFamily="18" charset="0"/>
              <a:ea typeface="+mj-ea"/>
              <a:cs typeface="Times New Roman" pitchFamily="18" charset="0"/>
            </a:endParaRPr>
          </a:p>
          <a:p>
            <a:pPr marL="45720" indent="0">
              <a:buNone/>
            </a:pPr>
            <a:r>
              <a:rPr lang="el-GR" sz="3200" b="1" dirty="0" smtClean="0">
                <a:solidFill>
                  <a:srgbClr val="FF8600"/>
                </a:solidFill>
                <a:latin typeface="Times New Roman" pitchFamily="18" charset="0"/>
                <a:ea typeface="+mj-ea"/>
                <a:cs typeface="Times New Roman" pitchFamily="18" charset="0"/>
              </a:rPr>
              <a:t>Ένα </a:t>
            </a:r>
            <a:r>
              <a:rPr lang="en-US" sz="3200" b="1" dirty="0">
                <a:solidFill>
                  <a:srgbClr val="FF8600"/>
                </a:solidFill>
                <a:latin typeface="Times New Roman" pitchFamily="18" charset="0"/>
                <a:ea typeface="+mj-ea"/>
                <a:cs typeface="Times New Roman" pitchFamily="18" charset="0"/>
              </a:rPr>
              <a:t>work in project</a:t>
            </a:r>
            <a:r>
              <a:rPr lang="el-GR" sz="3200" b="1" dirty="0">
                <a:solidFill>
                  <a:srgbClr val="FF8600"/>
                </a:solidFill>
                <a:latin typeface="Times New Roman" pitchFamily="18" charset="0"/>
                <a:ea typeface="+mj-ea"/>
                <a:cs typeface="Times New Roman" pitchFamily="18" charset="0"/>
              </a:rPr>
              <a:t> στο θεατρικό έργο του </a:t>
            </a:r>
            <a:r>
              <a:rPr lang="el-GR" sz="3200" b="1" dirty="0" err="1">
                <a:solidFill>
                  <a:srgbClr val="FF8600"/>
                </a:solidFill>
                <a:latin typeface="Times New Roman" pitchFamily="18" charset="0"/>
                <a:ea typeface="+mj-ea"/>
                <a:cs typeface="Times New Roman" pitchFamily="18" charset="0"/>
              </a:rPr>
              <a:t>Ματέι</a:t>
            </a:r>
            <a:r>
              <a:rPr lang="el-GR" sz="3200" b="1" dirty="0">
                <a:solidFill>
                  <a:srgbClr val="FF8600"/>
                </a:solidFill>
                <a:latin typeface="Times New Roman" pitchFamily="18" charset="0"/>
                <a:ea typeface="+mj-ea"/>
                <a:cs typeface="Times New Roman" pitchFamily="18" charset="0"/>
              </a:rPr>
              <a:t> </a:t>
            </a:r>
            <a:r>
              <a:rPr lang="el-GR" sz="3200" b="1" dirty="0" err="1">
                <a:solidFill>
                  <a:srgbClr val="FF8600"/>
                </a:solidFill>
                <a:latin typeface="Times New Roman" pitchFamily="18" charset="0"/>
                <a:ea typeface="+mj-ea"/>
                <a:cs typeface="Times New Roman" pitchFamily="18" charset="0"/>
              </a:rPr>
              <a:t>Βίσνιεκ</a:t>
            </a:r>
            <a:r>
              <a:rPr lang="el-GR" sz="3200" b="1" dirty="0">
                <a:solidFill>
                  <a:srgbClr val="FF8600"/>
                </a:solidFill>
                <a:latin typeface="Times New Roman" pitchFamily="18" charset="0"/>
                <a:ea typeface="+mj-ea"/>
                <a:cs typeface="Times New Roman" pitchFamily="18" charset="0"/>
              </a:rPr>
              <a:t> </a:t>
            </a:r>
            <a:r>
              <a:rPr lang="el-GR" sz="3200" b="1" i="1" dirty="0">
                <a:solidFill>
                  <a:srgbClr val="FF8600"/>
                </a:solidFill>
                <a:latin typeface="Times New Roman" pitchFamily="18" charset="0"/>
                <a:ea typeface="+mj-ea"/>
                <a:cs typeface="Times New Roman" pitchFamily="18" charset="0"/>
              </a:rPr>
              <a:t>Περιμένετε να περάσει ο καύσωνας</a:t>
            </a:r>
            <a:endParaRPr lang="en-US" sz="3200" dirty="0"/>
          </a:p>
        </p:txBody>
      </p:sp>
    </p:spTree>
    <p:extLst>
      <p:ext uri="{BB962C8B-B14F-4D97-AF65-F5344CB8AC3E}">
        <p14:creationId xmlns:p14="http://schemas.microsoft.com/office/powerpoint/2010/main" val="1154272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0"/>
            <a:ext cx="3757832" cy="5733256"/>
          </a:xfrm>
        </p:spPr>
        <p:txBody>
          <a:bodyPr>
            <a:normAutofit/>
          </a:bodyPr>
          <a:lstStyle/>
          <a:p>
            <a:r>
              <a:rPr lang="el-GR" sz="2400" b="1" dirty="0" smtClean="0">
                <a:latin typeface="Times New Roman" pitchFamily="18" charset="0"/>
                <a:cs typeface="Times New Roman" pitchFamily="18" charset="0"/>
              </a:rPr>
              <a:t>Δημιουργική γραφή:</a:t>
            </a:r>
            <a:r>
              <a:rPr lang="el-GR" sz="2000" b="1" dirty="0" smtClean="0">
                <a:latin typeface="Times New Roman" pitchFamily="18" charset="0"/>
                <a:cs typeface="Times New Roman" pitchFamily="18" charset="0"/>
              </a:rPr>
              <a:t/>
            </a:r>
            <a:br>
              <a:rPr lang="el-GR" sz="2000" b="1"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(στις γλώσσες τους)</a:t>
            </a:r>
            <a:r>
              <a:rPr lang="el-GR" sz="2000" b="1" dirty="0">
                <a:latin typeface="Times New Roman" pitchFamily="18" charset="0"/>
                <a:cs typeface="Times New Roman" pitchFamily="18" charset="0"/>
              </a:rPr>
              <a:t/>
            </a:r>
            <a:br>
              <a:rPr lang="el-GR" sz="2000" b="1" dirty="0">
                <a:latin typeface="Times New Roman" pitchFamily="18" charset="0"/>
                <a:cs typeface="Times New Roman" pitchFamily="18" charset="0"/>
              </a:rPr>
            </a:br>
            <a:r>
              <a:rPr lang="el-GR" sz="2000" b="1" dirty="0" smtClean="0">
                <a:latin typeface="Times New Roman" pitchFamily="18" charset="0"/>
                <a:cs typeface="Times New Roman" pitchFamily="18" charset="0"/>
              </a:rPr>
              <a:t> </a:t>
            </a:r>
            <a:br>
              <a:rPr lang="el-GR" sz="2000" b="1" dirty="0" smtClean="0">
                <a:latin typeface="Times New Roman" pitchFamily="18" charset="0"/>
                <a:cs typeface="Times New Roman" pitchFamily="18" charset="0"/>
              </a:rPr>
            </a:br>
            <a:r>
              <a:rPr lang="el-GR" sz="2000" b="1" dirty="0" smtClean="0">
                <a:latin typeface="Times New Roman" pitchFamily="18" charset="0"/>
                <a:cs typeface="Times New Roman" pitchFamily="18" charset="0"/>
              </a:rPr>
              <a:t/>
            </a:r>
            <a:br>
              <a:rPr lang="el-GR" sz="2000" b="1" dirty="0" smtClean="0">
                <a:latin typeface="Times New Roman" pitchFamily="18" charset="0"/>
                <a:cs typeface="Times New Roman" pitchFamily="18" charset="0"/>
              </a:rPr>
            </a:br>
            <a:r>
              <a:rPr lang="el-GR" sz="2000" dirty="0" smtClean="0">
                <a:latin typeface="Times New Roman" pitchFamily="18" charset="0"/>
                <a:cs typeface="Times New Roman" pitchFamily="18" charset="0"/>
              </a:rPr>
              <a:t>Έχετε </a:t>
            </a:r>
            <a:r>
              <a:rPr lang="el-GR" sz="2000" dirty="0">
                <a:latin typeface="Times New Roman" pitchFamily="18" charset="0"/>
                <a:cs typeface="Times New Roman" pitchFamily="18" charset="0"/>
              </a:rPr>
              <a:t>τις φράσεις: 1) </a:t>
            </a:r>
            <a:r>
              <a:rPr lang="el-GR" sz="2000" dirty="0">
                <a:solidFill>
                  <a:schemeClr val="tx1"/>
                </a:solidFill>
                <a:latin typeface="Times New Roman" pitchFamily="18" charset="0"/>
                <a:cs typeface="Times New Roman" pitchFamily="18" charset="0"/>
              </a:rPr>
              <a:t>μηχάνημα τρυφερότητας</a:t>
            </a:r>
            <a:r>
              <a:rPr lang="el-GR" sz="2000" dirty="0">
                <a:latin typeface="Times New Roman" pitchFamily="18" charset="0"/>
                <a:cs typeface="Times New Roman" pitchFamily="18" charset="0"/>
              </a:rPr>
              <a:t>, 2) </a:t>
            </a:r>
            <a:r>
              <a:rPr lang="el-GR" sz="2000" dirty="0">
                <a:solidFill>
                  <a:schemeClr val="tx1"/>
                </a:solidFill>
                <a:latin typeface="Times New Roman" pitchFamily="18" charset="0"/>
                <a:cs typeface="Times New Roman" pitchFamily="18" charset="0"/>
              </a:rPr>
              <a:t>γιγάντιο πουλί</a:t>
            </a:r>
            <a:r>
              <a:rPr lang="el-GR" sz="2000" dirty="0">
                <a:latin typeface="Times New Roman" pitchFamily="18" charset="0"/>
                <a:cs typeface="Times New Roman" pitchFamily="18" charset="0"/>
              </a:rPr>
              <a:t>, 3) </a:t>
            </a:r>
            <a:r>
              <a:rPr lang="el-GR" sz="2000" dirty="0">
                <a:solidFill>
                  <a:schemeClr val="tx1"/>
                </a:solidFill>
                <a:latin typeface="Times New Roman" pitchFamily="18" charset="0"/>
                <a:cs typeface="Times New Roman" pitchFamily="18" charset="0"/>
              </a:rPr>
              <a:t>ανθρώπινες σάρκες</a:t>
            </a:r>
            <a:r>
              <a:rPr lang="el-GR" sz="2000" dirty="0">
                <a:latin typeface="Times New Roman" pitchFamily="18" charset="0"/>
                <a:cs typeface="Times New Roman" pitchFamily="18" charset="0"/>
              </a:rPr>
              <a:t>. Δημιουργήστε μία μικρή ιστορία (από 2 έως 10 σειρές) που να περιέχει και τις τρεις φράσεις. Θα χρειαστεί να αποφασίσετε α) ποιο πρόσωπο γράφει, β) τι λέει, γ) πώς το λέει.</a:t>
            </a:r>
            <a:r>
              <a:rPr lang="en-US" sz="2000" dirty="0"/>
              <a:t/>
            </a:r>
            <a:br>
              <a:rPr lang="en-US" sz="2000" dirty="0"/>
            </a:br>
            <a:r>
              <a:rPr lang="el-GR" sz="2000" b="1" i="1" dirty="0" smtClean="0">
                <a:latin typeface="Times New Roman" pitchFamily="18" charset="0"/>
                <a:cs typeface="Times New Roman" pitchFamily="18" charset="0"/>
              </a:rPr>
              <a:t/>
            </a:r>
            <a:br>
              <a:rPr lang="el-GR" sz="2000" b="1" i="1" dirty="0" smtClean="0">
                <a:latin typeface="Times New Roman" pitchFamily="18" charset="0"/>
                <a:cs typeface="Times New Roman" pitchFamily="18" charset="0"/>
              </a:rPr>
            </a:br>
            <a:r>
              <a:rPr lang="el-GR" sz="2000" b="1" i="1" dirty="0">
                <a:latin typeface="Times New Roman" pitchFamily="18" charset="0"/>
                <a:cs typeface="Times New Roman" pitchFamily="18" charset="0"/>
              </a:rPr>
              <a:t/>
            </a:r>
            <a:br>
              <a:rPr lang="el-GR" sz="2000" b="1" i="1" dirty="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3779912" y="1052736"/>
            <a:ext cx="5364088" cy="5250587"/>
          </a:xfrm>
        </p:spPr>
        <p:txBody>
          <a:bodyPr/>
          <a:lstStyle/>
          <a:p>
            <a:r>
              <a:rPr lang="el-GR" dirty="0" smtClean="0">
                <a:latin typeface="Times New Roman" pitchFamily="18" charset="0"/>
                <a:cs typeface="Times New Roman" pitchFamily="18" charset="0"/>
              </a:rPr>
              <a:t>Το αυτόματο </a:t>
            </a:r>
            <a:r>
              <a:rPr lang="el-GR" dirty="0" smtClean="0">
                <a:solidFill>
                  <a:schemeClr val="tx2"/>
                </a:solidFill>
                <a:latin typeface="Times New Roman" pitchFamily="18" charset="0"/>
                <a:cs typeface="Times New Roman" pitchFamily="18" charset="0"/>
              </a:rPr>
              <a:t>μηχάνημα τρυφερότητας </a:t>
            </a:r>
            <a:endParaRPr lang="el-GR" dirty="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Γδύνεται αργά </a:t>
            </a:r>
          </a:p>
          <a:p>
            <a:pPr marL="45720" indent="0">
              <a:buNone/>
            </a:pPr>
            <a:r>
              <a:rPr lang="el-GR" dirty="0" smtClean="0">
                <a:latin typeface="Times New Roman" pitchFamily="18" charset="0"/>
                <a:cs typeface="Times New Roman" pitchFamily="18" charset="0"/>
              </a:rPr>
              <a:t>Για να μπει στη θάλασσα</a:t>
            </a:r>
          </a:p>
          <a:p>
            <a:pPr marL="45720" indent="0">
              <a:buNone/>
            </a:pPr>
            <a:r>
              <a:rPr lang="el-GR" dirty="0" smtClean="0">
                <a:latin typeface="Times New Roman" pitchFamily="18" charset="0"/>
                <a:cs typeface="Times New Roman" pitchFamily="18" charset="0"/>
              </a:rPr>
              <a:t>Για να πει μέσα στη γη </a:t>
            </a:r>
          </a:p>
          <a:p>
            <a:pPr marL="45720" indent="0">
              <a:buNone/>
            </a:pPr>
            <a:r>
              <a:rPr lang="el-GR" dirty="0" smtClean="0">
                <a:latin typeface="Times New Roman" pitchFamily="18" charset="0"/>
                <a:cs typeface="Times New Roman" pitchFamily="18" charset="0"/>
              </a:rPr>
              <a:t>Για να μπει στα σπλάχνα μου </a:t>
            </a:r>
          </a:p>
          <a:p>
            <a:pPr marL="45720" indent="0">
              <a:buNone/>
            </a:pPr>
            <a:r>
              <a:rPr lang="el-GR" dirty="0">
                <a:latin typeface="Times New Roman" pitchFamily="18" charset="0"/>
                <a:cs typeface="Times New Roman" pitchFamily="18" charset="0"/>
              </a:rPr>
              <a:t>Γ</a:t>
            </a:r>
            <a:r>
              <a:rPr lang="el-GR" dirty="0" smtClean="0">
                <a:latin typeface="Times New Roman" pitchFamily="18" charset="0"/>
                <a:cs typeface="Times New Roman" pitchFamily="18" charset="0"/>
              </a:rPr>
              <a:t>ιατί είμαι και θάλασσα και γη μαζί </a:t>
            </a:r>
          </a:p>
          <a:p>
            <a:pPr marL="45720" indent="0">
              <a:buNone/>
            </a:pPr>
            <a:r>
              <a:rPr lang="el-GR" dirty="0" smtClean="0">
                <a:latin typeface="Times New Roman" pitchFamily="18" charset="0"/>
                <a:cs typeface="Times New Roman" pitchFamily="18" charset="0"/>
              </a:rPr>
              <a:t>Γιατί είμαι το </a:t>
            </a:r>
            <a:r>
              <a:rPr lang="el-GR" dirty="0" smtClean="0">
                <a:solidFill>
                  <a:schemeClr val="tx2"/>
                </a:solidFill>
                <a:latin typeface="Times New Roman" pitchFamily="18" charset="0"/>
                <a:cs typeface="Times New Roman" pitchFamily="18" charset="0"/>
              </a:rPr>
              <a:t>γιγάντιο πουλί </a:t>
            </a:r>
          </a:p>
          <a:p>
            <a:pPr marL="45720" indent="0">
              <a:buNone/>
            </a:pPr>
            <a:r>
              <a:rPr lang="el-GR" dirty="0" smtClean="0">
                <a:latin typeface="Times New Roman" pitchFamily="18" charset="0"/>
                <a:cs typeface="Times New Roman" pitchFamily="18" charset="0"/>
              </a:rPr>
              <a:t>Που καθαρίζει το αυτόματο μηχάνημα 	τρυφερότητας,</a:t>
            </a:r>
          </a:p>
          <a:p>
            <a:pPr marL="45720" indent="0">
              <a:buNone/>
            </a:pPr>
            <a:r>
              <a:rPr lang="el-GR" dirty="0" smtClean="0">
                <a:latin typeface="Times New Roman" pitchFamily="18" charset="0"/>
                <a:cs typeface="Times New Roman" pitchFamily="18" charset="0"/>
              </a:rPr>
              <a:t>Καθαρίζει τα σαγόνια του που τρέφονται με 	</a:t>
            </a:r>
            <a:r>
              <a:rPr lang="el-GR" dirty="0" smtClean="0">
                <a:solidFill>
                  <a:schemeClr val="tx2"/>
                </a:solidFill>
                <a:latin typeface="Times New Roman" pitchFamily="18" charset="0"/>
                <a:cs typeface="Times New Roman" pitchFamily="18" charset="0"/>
              </a:rPr>
              <a:t>ανθρώπινες σάρκες</a:t>
            </a: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31141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0"/>
            <a:ext cx="2950936" cy="4509120"/>
          </a:xfrm>
        </p:spPr>
        <p:txBody>
          <a:bodyPr>
            <a:normAutofit/>
          </a:bodyPr>
          <a:lstStyle/>
          <a:p>
            <a:r>
              <a:rPr lang="el-GR" sz="2000" b="1" dirty="0" smtClean="0">
                <a:latin typeface="Times New Roman" pitchFamily="18" charset="0"/>
                <a:cs typeface="Times New Roman" pitchFamily="18" charset="0"/>
              </a:rPr>
              <a:t>Ζωγραφική:</a:t>
            </a:r>
            <a:br>
              <a:rPr lang="el-GR" sz="2000" b="1" dirty="0" smtClean="0">
                <a:latin typeface="Times New Roman" pitchFamily="18" charset="0"/>
                <a:cs typeface="Times New Roman" pitchFamily="18" charset="0"/>
              </a:rPr>
            </a:br>
            <a:r>
              <a:rPr lang="el-GR" sz="2000" b="1" dirty="0">
                <a:latin typeface="Times New Roman" pitchFamily="18" charset="0"/>
                <a:cs typeface="Times New Roman" pitchFamily="18" charset="0"/>
              </a:rPr>
              <a:t/>
            </a:r>
            <a:br>
              <a:rPr lang="el-GR" sz="2000" b="1" dirty="0">
                <a:latin typeface="Times New Roman" pitchFamily="18" charset="0"/>
                <a:cs typeface="Times New Roman" pitchFamily="18" charset="0"/>
              </a:rPr>
            </a:br>
            <a:r>
              <a:rPr lang="el-GR" sz="2000" dirty="0" smtClean="0">
                <a:latin typeface="Times New Roman" pitchFamily="18" charset="0"/>
                <a:cs typeface="Times New Roman" pitchFamily="18" charset="0"/>
              </a:rPr>
              <a:t>Αιτιολογία για την αλλαγή κοινωνικής κατάστασης</a:t>
            </a:r>
            <a:endParaRPr lang="en-US" sz="2000" b="1" dirty="0">
              <a:latin typeface="Times New Roman" pitchFamily="18" charset="0"/>
              <a:cs typeface="Times New Roman" pitchFamily="18" charset="0"/>
            </a:endParaRPr>
          </a:p>
        </p:txBody>
      </p:sp>
      <p:pic>
        <p:nvPicPr>
          <p:cNvPr id="5" name="Θέση περιεχομένου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10450" y="2708920"/>
            <a:ext cx="5383430" cy="3024336"/>
          </a:xfrm>
        </p:spPr>
      </p:pic>
    </p:spTree>
    <p:extLst>
      <p:ext uri="{BB962C8B-B14F-4D97-AF65-F5344CB8AC3E}">
        <p14:creationId xmlns:p14="http://schemas.microsoft.com/office/powerpoint/2010/main" val="414210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25362"/>
            <a:ext cx="3469800" cy="2173015"/>
          </a:xfrm>
        </p:spPr>
        <p:txBody>
          <a:bodyPr>
            <a:normAutofit/>
          </a:bodyPr>
          <a:lstStyle/>
          <a:p>
            <a:r>
              <a:rPr lang="el-GR" sz="2000" b="1" dirty="0" smtClean="0">
                <a:latin typeface="Times New Roman" pitchFamily="18" charset="0"/>
                <a:cs typeface="Times New Roman" pitchFamily="18" charset="0"/>
              </a:rPr>
              <a:t>Ζωγραφική:</a:t>
            </a:r>
            <a:r>
              <a:rPr lang="el-GR" sz="2000" dirty="0" smtClean="0">
                <a:latin typeface="Times New Roman" pitchFamily="18" charset="0"/>
                <a:cs typeface="Times New Roman" pitchFamily="18" charset="0"/>
              </a:rPr>
              <a:t/>
            </a:r>
            <a:br>
              <a:rPr lang="el-GR" sz="2000" dirty="0" smtClean="0">
                <a:latin typeface="Times New Roman" pitchFamily="18" charset="0"/>
                <a:cs typeface="Times New Roman" pitchFamily="18" charset="0"/>
              </a:rPr>
            </a:br>
            <a:r>
              <a:rPr lang="el-GR" sz="2000" dirty="0">
                <a:latin typeface="Times New Roman" pitchFamily="18" charset="0"/>
                <a:cs typeface="Times New Roman" pitchFamily="18" charset="0"/>
              </a:rPr>
              <a:t/>
            </a:r>
            <a:br>
              <a:rPr lang="el-GR" sz="2000" dirty="0">
                <a:latin typeface="Times New Roman" pitchFamily="18" charset="0"/>
                <a:cs typeface="Times New Roman" pitchFamily="18" charset="0"/>
              </a:rPr>
            </a:br>
            <a:r>
              <a:rPr lang="el-GR" sz="2000" dirty="0" smtClean="0">
                <a:latin typeface="Times New Roman" pitchFamily="18" charset="0"/>
                <a:cs typeface="Times New Roman" pitchFamily="18" charset="0"/>
              </a:rPr>
              <a:t>Τι θα πάρεις μαζί σου, αν χρειαστεί να φύγεις από την πατρίδα σου;</a:t>
            </a:r>
            <a:endParaRPr lang="en-US" sz="2000" dirty="0">
              <a:latin typeface="Times New Roman" pitchFamily="18" charset="0"/>
              <a:cs typeface="Times New Roman" pitchFamily="18" charset="0"/>
            </a:endParaRPr>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1268760"/>
            <a:ext cx="5140787" cy="4734935"/>
          </a:xfrm>
        </p:spPr>
      </p:pic>
    </p:spTree>
    <p:extLst>
      <p:ext uri="{BB962C8B-B14F-4D97-AF65-F5344CB8AC3E}">
        <p14:creationId xmlns:p14="http://schemas.microsoft.com/office/powerpoint/2010/main" val="3054263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620688"/>
            <a:ext cx="3469800" cy="5760640"/>
          </a:xfrm>
        </p:spPr>
        <p:txBody>
          <a:bodyPr>
            <a:normAutofit fontScale="90000"/>
          </a:bodyPr>
          <a:lstStyle/>
          <a:p>
            <a:r>
              <a:rPr lang="el-GR" sz="2100" u="sng" dirty="0" smtClean="0">
                <a:latin typeface="Times New Roman" pitchFamily="18" charset="0"/>
                <a:cs typeface="Times New Roman" pitchFamily="18" charset="0"/>
              </a:rPr>
              <a:t>Τι δεν λειτούργησε:</a:t>
            </a:r>
            <a:r>
              <a:rPr lang="el-GR" sz="2100" dirty="0">
                <a:latin typeface="Times New Roman" pitchFamily="18" charset="0"/>
                <a:cs typeface="Times New Roman" pitchFamily="18" charset="0"/>
              </a:rPr>
              <a:t/>
            </a:r>
            <a:br>
              <a:rPr lang="el-GR" sz="2100" dirty="0">
                <a:latin typeface="Times New Roman" pitchFamily="18" charset="0"/>
                <a:cs typeface="Times New Roman" pitchFamily="18" charset="0"/>
              </a:rPr>
            </a:br>
            <a:r>
              <a:rPr lang="el-GR" sz="2100" dirty="0" smtClean="0">
                <a:latin typeface="Times New Roman" pitchFamily="18" charset="0"/>
                <a:cs typeface="Times New Roman" pitchFamily="18" charset="0"/>
              </a:rPr>
              <a:t/>
            </a:r>
            <a:br>
              <a:rPr lang="el-GR" sz="2100" dirty="0" smtClean="0">
                <a:latin typeface="Times New Roman" pitchFamily="18" charset="0"/>
                <a:cs typeface="Times New Roman" pitchFamily="18" charset="0"/>
              </a:rPr>
            </a:br>
            <a:r>
              <a:rPr lang="el-GR" sz="2100" dirty="0" smtClean="0">
                <a:latin typeface="Times New Roman" pitchFamily="18" charset="0"/>
                <a:cs typeface="Times New Roman" pitchFamily="18" charset="0"/>
              </a:rPr>
              <a:t>Η γλώσσα, ανάγκη μετάφρασης</a:t>
            </a:r>
            <a:br>
              <a:rPr lang="el-GR" sz="2100" dirty="0" smtClean="0">
                <a:latin typeface="Times New Roman" pitchFamily="18" charset="0"/>
                <a:cs typeface="Times New Roman" pitchFamily="18" charset="0"/>
              </a:rPr>
            </a:br>
            <a:r>
              <a:rPr lang="el-GR" sz="2100" dirty="0" smtClean="0">
                <a:latin typeface="Times New Roman" pitchFamily="18" charset="0"/>
                <a:cs typeface="Times New Roman" pitchFamily="18" charset="0"/>
              </a:rPr>
              <a:t/>
            </a:r>
            <a:br>
              <a:rPr lang="el-GR" sz="2100" dirty="0" smtClean="0">
                <a:latin typeface="Times New Roman" pitchFamily="18" charset="0"/>
                <a:cs typeface="Times New Roman" pitchFamily="18" charset="0"/>
              </a:rPr>
            </a:br>
            <a:r>
              <a:rPr lang="el-GR" sz="2100" dirty="0" smtClean="0">
                <a:latin typeface="Times New Roman" pitchFamily="18" charset="0"/>
                <a:cs typeface="Times New Roman" pitchFamily="18" charset="0"/>
              </a:rPr>
              <a:t>Η μη σταθερότητα των ατόμων της ομάδας (μεταγωγές κλπ)</a:t>
            </a:r>
            <a:br>
              <a:rPr lang="el-GR" sz="2100" dirty="0" smtClean="0">
                <a:latin typeface="Times New Roman" pitchFamily="18" charset="0"/>
                <a:cs typeface="Times New Roman" pitchFamily="18" charset="0"/>
              </a:rPr>
            </a:br>
            <a:r>
              <a:rPr lang="el-GR" sz="2100" dirty="0">
                <a:latin typeface="Times New Roman" pitchFamily="18" charset="0"/>
                <a:cs typeface="Times New Roman" pitchFamily="18" charset="0"/>
              </a:rPr>
              <a:t/>
            </a:r>
            <a:br>
              <a:rPr lang="el-GR" sz="2100" dirty="0">
                <a:latin typeface="Times New Roman" pitchFamily="18" charset="0"/>
                <a:cs typeface="Times New Roman" pitchFamily="18" charset="0"/>
              </a:rPr>
            </a:br>
            <a:r>
              <a:rPr lang="el-GR" sz="2100" dirty="0" smtClean="0">
                <a:latin typeface="Times New Roman" pitchFamily="18" charset="0"/>
                <a:cs typeface="Times New Roman" pitchFamily="18" charset="0"/>
              </a:rPr>
              <a:t>Οι συνεχείς αναγνώσεις του έργου (στρογγυλή τράπεζα) χωρίς δράση </a:t>
            </a:r>
            <a:br>
              <a:rPr lang="el-GR" sz="2100" dirty="0" smtClean="0">
                <a:latin typeface="Times New Roman" pitchFamily="18" charset="0"/>
                <a:cs typeface="Times New Roman" pitchFamily="18" charset="0"/>
              </a:rPr>
            </a:br>
            <a:r>
              <a:rPr lang="el-GR" sz="2100" dirty="0">
                <a:latin typeface="Times New Roman" pitchFamily="18" charset="0"/>
                <a:cs typeface="Times New Roman" pitchFamily="18" charset="0"/>
              </a:rPr>
              <a:t/>
            </a:r>
            <a:br>
              <a:rPr lang="el-GR" sz="2100" dirty="0">
                <a:latin typeface="Times New Roman" pitchFamily="18" charset="0"/>
                <a:cs typeface="Times New Roman" pitchFamily="18" charset="0"/>
              </a:rPr>
            </a:br>
            <a:r>
              <a:rPr lang="el-GR" sz="2100" dirty="0" smtClean="0">
                <a:latin typeface="Times New Roman" pitchFamily="18" charset="0"/>
                <a:cs typeface="Times New Roman" pitchFamily="18" charset="0"/>
              </a:rPr>
              <a:t>Συναισθηματική μουσική, που τους μελαγχολεί</a:t>
            </a:r>
            <a:br>
              <a:rPr lang="el-GR" sz="2100" dirty="0" smtClean="0">
                <a:latin typeface="Times New Roman" pitchFamily="18" charset="0"/>
                <a:cs typeface="Times New Roman" pitchFamily="18" charset="0"/>
              </a:rPr>
            </a:br>
            <a:r>
              <a:rPr lang="el-GR" sz="2100" dirty="0">
                <a:latin typeface="Times New Roman" pitchFamily="18" charset="0"/>
                <a:cs typeface="Times New Roman" pitchFamily="18" charset="0"/>
              </a:rPr>
              <a:t/>
            </a:r>
            <a:br>
              <a:rPr lang="el-GR" sz="2100" dirty="0">
                <a:latin typeface="Times New Roman" pitchFamily="18" charset="0"/>
                <a:cs typeface="Times New Roman" pitchFamily="18" charset="0"/>
              </a:rPr>
            </a:br>
            <a:r>
              <a:rPr lang="el-GR" sz="2100" dirty="0" smtClean="0">
                <a:latin typeface="Times New Roman" pitchFamily="18" charset="0"/>
                <a:cs typeface="Times New Roman" pitchFamily="18" charset="0"/>
              </a:rPr>
              <a:t>Μη προσήλωση στον στόχο, πρόβα από το μηδέν πολλές φορές. Ματαίωση όσων ήταν ενεργοί</a:t>
            </a:r>
            <a:r>
              <a:rPr lang="el-GR" sz="2000" dirty="0" smtClean="0">
                <a:latin typeface="Times New Roman" pitchFamily="18" charset="0"/>
                <a:cs typeface="Times New Roman" pitchFamily="18" charset="0"/>
              </a:rPr>
              <a:t/>
            </a:r>
            <a:br>
              <a:rPr lang="el-GR"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4355976" y="476672"/>
            <a:ext cx="4032448" cy="5826651"/>
          </a:xfrm>
        </p:spPr>
        <p:txBody>
          <a:bodyPr>
            <a:normAutofit fontScale="92500" lnSpcReduction="10000"/>
          </a:bodyPr>
          <a:lstStyle/>
          <a:p>
            <a:pPr marL="45720" indent="0">
              <a:buNone/>
            </a:pPr>
            <a:r>
              <a:rPr lang="el-GR" u="sng" dirty="0" smtClean="0">
                <a:latin typeface="Times New Roman" pitchFamily="18" charset="0"/>
                <a:cs typeface="Times New Roman" pitchFamily="18" charset="0"/>
              </a:rPr>
              <a:t>Τι λειτούργησε</a:t>
            </a:r>
          </a:p>
          <a:p>
            <a:pPr marL="45720" indent="0">
              <a:buNone/>
            </a:pPr>
            <a:endParaRPr lang="el-GR" b="1" dirty="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Το τουμπερλέκι</a:t>
            </a:r>
          </a:p>
          <a:p>
            <a:pPr marL="45720" indent="0">
              <a:buNone/>
            </a:pPr>
            <a:endParaRPr lang="el-GR" dirty="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Ο χορός</a:t>
            </a:r>
          </a:p>
          <a:p>
            <a:pPr marL="45720" indent="0">
              <a:buNone/>
            </a:pPr>
            <a:endParaRPr lang="el-GR" dirty="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Κατασκευή σκηνικών</a:t>
            </a:r>
          </a:p>
          <a:p>
            <a:pPr marL="45720" indent="0">
              <a:buNone/>
            </a:pPr>
            <a:endParaRPr lang="el-GR" dirty="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Ασκήσεις με μπαλάκι για να μάθουν λόγια</a:t>
            </a:r>
          </a:p>
          <a:p>
            <a:pPr marL="45720" indent="0">
              <a:buNone/>
            </a:pPr>
            <a:endParaRPr lang="el-GR" dirty="0" smtClean="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Οι αυτοσχεδιασμοί με πολύ συγκεκριμένη οδηγία</a:t>
            </a:r>
          </a:p>
          <a:p>
            <a:pPr marL="45720" indent="0">
              <a:buNone/>
            </a:pPr>
            <a:endParaRPr lang="el-GR" dirty="0">
              <a:latin typeface="Times New Roman" pitchFamily="18" charset="0"/>
              <a:cs typeface="Times New Roman" pitchFamily="18" charset="0"/>
            </a:endParaRPr>
          </a:p>
          <a:p>
            <a:pPr marL="45720" indent="0">
              <a:buNone/>
            </a:pPr>
            <a:r>
              <a:rPr lang="el-GR" dirty="0" err="1" smtClean="0">
                <a:latin typeface="Times New Roman" pitchFamily="18" charset="0"/>
                <a:cs typeface="Times New Roman" pitchFamily="18" charset="0"/>
              </a:rPr>
              <a:t>Αλληλοσκηνοθεσία</a:t>
            </a:r>
            <a:endParaRPr lang="el-GR" dirty="0" smtClean="0">
              <a:latin typeface="Times New Roman" pitchFamily="18" charset="0"/>
              <a:cs typeface="Times New Roman" pitchFamily="18" charset="0"/>
            </a:endParaRPr>
          </a:p>
          <a:p>
            <a:pPr marL="45720" indent="0">
              <a:buNone/>
            </a:pPr>
            <a:endParaRPr lang="el-GR" dirty="0">
              <a:latin typeface="Times New Roman" pitchFamily="18" charset="0"/>
              <a:cs typeface="Times New Roman" pitchFamily="18" charset="0"/>
            </a:endParaRPr>
          </a:p>
          <a:p>
            <a:pPr marL="45720" indent="0">
              <a:buNone/>
            </a:pPr>
            <a:r>
              <a:rPr lang="el-GR" dirty="0" smtClean="0">
                <a:latin typeface="Times New Roman" pitchFamily="18" charset="0"/>
                <a:cs typeface="Times New Roman" pitchFamily="18" charset="0"/>
              </a:rPr>
              <a:t>ΘΕΜΑΤΙΚΕΣ: 4 εποχές, γραφειοκρατία, εγκλωβισμός</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1007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39752" y="5805264"/>
            <a:ext cx="4536504" cy="948879"/>
          </a:xfrm>
        </p:spPr>
        <p:txBody>
          <a:bodyPr>
            <a:normAutofit/>
          </a:bodyPr>
          <a:lstStyle/>
          <a:p>
            <a:r>
              <a:rPr lang="el-GR" sz="2000" dirty="0" smtClean="0">
                <a:latin typeface="Times New Roman" pitchFamily="18" charset="0"/>
                <a:cs typeface="Times New Roman" pitchFamily="18" charset="0"/>
              </a:rPr>
              <a:t>Σας ευχαριστώ για την προσοχή σας!</a:t>
            </a:r>
            <a:endParaRPr lang="en-US" sz="2000" dirty="0">
              <a:latin typeface="Times New Roman" pitchFamily="18" charset="0"/>
              <a:cs typeface="Times New Roman" pitchFamily="18" charset="0"/>
            </a:endParaRPr>
          </a:p>
        </p:txBody>
      </p:sp>
      <p:pic>
        <p:nvPicPr>
          <p:cNvPr id="7" name="Θέση περιεχομένου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308114"/>
            <a:ext cx="7992888" cy="5331194"/>
          </a:xfrm>
        </p:spPr>
      </p:pic>
    </p:spTree>
    <p:extLst>
      <p:ext uri="{BB962C8B-B14F-4D97-AF65-F5344CB8AC3E}">
        <p14:creationId xmlns:p14="http://schemas.microsoft.com/office/powerpoint/2010/main" val="13811312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οπτική">
  <a:themeElements>
    <a:clrScheme name="Προοπτική">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ροοπτική">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335</TotalTime>
  <Words>118</Words>
  <Application>Microsoft Office PowerPoint</Application>
  <PresentationFormat>Προβολή στην οθόνη (4:3)</PresentationFormat>
  <Paragraphs>35</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Προοπτική</vt:lpstr>
      <vt:lpstr>Πανελλήνιο Δίκτυο για το Θέατρο στην Εκπαίδευση, Κι αν ήσουν εσύ;     Η ολοκλήρωση  του πρότζεκτ    Κωνσταντίνα Μούρτου  12/06/2023</vt:lpstr>
      <vt:lpstr> </vt:lpstr>
      <vt:lpstr>Δημιουργική γραφή: (στις γλώσσες τους)    Έχετε τις φράσεις: 1) μηχάνημα τρυφερότητας, 2) γιγάντιο πουλί, 3) ανθρώπινες σάρκες. Δημιουργήστε μία μικρή ιστορία (από 2 έως 10 σειρές) που να περιέχει και τις τρεις φράσεις. Θα χρειαστεί να αποφασίσετε α) ποιο πρόσωπο γράφει, β) τι λέει, γ) πώς το λέει.   </vt:lpstr>
      <vt:lpstr>Ζωγραφική:  Αιτιολογία για την αλλαγή κοινωνικής κατάστασης</vt:lpstr>
      <vt:lpstr>Ζωγραφική:  Τι θα πάρεις μαζί σου, αν χρειαστεί να φύγεις από την πατρίδα σου;</vt:lpstr>
      <vt:lpstr>Τι δεν λειτούργησε:  Η γλώσσα, ανάγκη μετάφρασης  Η μη σταθερότητα των ατόμων της ομάδας (μεταγωγές κλπ)  Οι συνεχείς αναγνώσεις του έργου (στρογγυλή τράπεζα) χωρίς δράση   Συναισθηματική μουσική, που τους μελαγχολεί  Μη προσήλωση στον στόχο, πρόβα από το μηδέν πολλές φορές. Ματαίωση όσων ήταν ενεργοί </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Πανελλήνιο Δίκτυο για το Θέατρο στην Εκπαίδευση, Κι αν ήσουν εσύ;  Το θέατρο ως μάθημα σε ΣΔΕ Καταστήματος Κράτησης:  Ένα εμπειρικό παράδειγμα  Κωνσταντίνα Μούρτου</dc:title>
  <dc:creator>User</dc:creator>
  <cp:lastModifiedBy>User</cp:lastModifiedBy>
  <cp:revision>23</cp:revision>
  <dcterms:created xsi:type="dcterms:W3CDTF">2023-02-03T11:34:50Z</dcterms:created>
  <dcterms:modified xsi:type="dcterms:W3CDTF">2023-06-07T15:51:32Z</dcterms:modified>
</cp:coreProperties>
</file>